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8"/>
  </p:notesMasterIdLst>
  <p:handoutMasterIdLst>
    <p:handoutMasterId r:id="rId9"/>
  </p:handoutMasterIdLst>
  <p:sldIdLst>
    <p:sldId id="317" r:id="rId2"/>
    <p:sldId id="696" r:id="rId3"/>
    <p:sldId id="726" r:id="rId4"/>
    <p:sldId id="727" r:id="rId5"/>
    <p:sldId id="736" r:id="rId6"/>
    <p:sldId id="605" r:id="rId7"/>
  </p:sldIdLst>
  <p:sldSz cx="9144000" cy="6858000" type="screen4x3"/>
  <p:notesSz cx="7102475" cy="102330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7AFA"/>
    <a:srgbClr val="0000FF"/>
    <a:srgbClr val="0066FF"/>
    <a:srgbClr val="0099FF"/>
    <a:srgbClr val="FF6600"/>
    <a:srgbClr val="CC0000"/>
    <a:srgbClr val="008000"/>
    <a:srgbClr val="000066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88289" autoAdjust="0"/>
  </p:normalViewPr>
  <p:slideViewPr>
    <p:cSldViewPr snapToGrid="0">
      <p:cViewPr>
        <p:scale>
          <a:sx n="100" d="100"/>
          <a:sy n="100" d="100"/>
        </p:scale>
        <p:origin x="-1056" y="403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36" y="-90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EFEF8-97CA-44CB-8953-5E99F2C5B69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21F92F2-03D2-4EAB-B845-CB3E0A49B30D}">
      <dgm:prSet phldrT="[Text]"/>
      <dgm:spPr>
        <a:ln w="3175">
          <a:solidFill>
            <a:schemeClr val="accent1"/>
          </a:solidFill>
        </a:ln>
        <a:effectLst>
          <a:glow rad="127000">
            <a:srgbClr val="0000FF"/>
          </a:glow>
        </a:effectLst>
      </dgm:spPr>
      <dgm:t>
        <a:bodyPr/>
        <a:lstStyle/>
        <a:p>
          <a:pPr rtl="1"/>
          <a:r>
            <a:rPr lang="en-US" dirty="0" smtClean="0">
              <a:solidFill>
                <a:schemeClr val="tx1"/>
              </a:solidFill>
            </a:rPr>
            <a:t>events</a:t>
          </a:r>
          <a:endParaRPr lang="he-IL" dirty="0">
            <a:solidFill>
              <a:schemeClr val="tx1"/>
            </a:solidFill>
          </a:endParaRPr>
        </a:p>
      </dgm:t>
    </dgm:pt>
    <dgm:pt modelId="{D75A33BA-8595-4CFD-8BC0-05B9337109C8}" type="parTrans" cxnId="{F7467DE8-CEA5-4B1A-9AC0-D06C937E1660}">
      <dgm:prSet/>
      <dgm:spPr/>
      <dgm:t>
        <a:bodyPr/>
        <a:lstStyle/>
        <a:p>
          <a:pPr rtl="1"/>
          <a:endParaRPr lang="he-IL"/>
        </a:p>
      </dgm:t>
    </dgm:pt>
    <dgm:pt modelId="{7E559AD8-94C3-45FB-9C9D-A50E402353D2}" type="sibTrans" cxnId="{F7467DE8-CEA5-4B1A-9AC0-D06C937E1660}">
      <dgm:prSet/>
      <dgm:spPr/>
      <dgm:t>
        <a:bodyPr/>
        <a:lstStyle/>
        <a:p>
          <a:pPr rtl="1"/>
          <a:endParaRPr lang="he-IL"/>
        </a:p>
      </dgm:t>
    </dgm:pt>
    <dgm:pt modelId="{A2CCB891-F17B-4993-8323-B91D374D839E}">
      <dgm:prSet phldrT="[Text]"/>
      <dgm:spPr/>
      <dgm:t>
        <a:bodyPr/>
        <a:lstStyle/>
        <a:p>
          <a:pPr rtl="1"/>
          <a:r>
            <a:rPr lang="en-US" dirty="0" smtClean="0">
              <a:solidFill>
                <a:schemeClr val="tx1"/>
              </a:solidFill>
            </a:rPr>
            <a:t>Commands </a:t>
          </a:r>
          <a:endParaRPr lang="he-IL" dirty="0">
            <a:solidFill>
              <a:schemeClr val="tx1"/>
            </a:solidFill>
          </a:endParaRPr>
        </a:p>
      </dgm:t>
    </dgm:pt>
    <dgm:pt modelId="{3957FD99-BA32-4D4E-992F-230C49A825A9}" type="parTrans" cxnId="{DCBD4A9B-D49E-4A71-A095-8E3C3A8185AC}">
      <dgm:prSet/>
      <dgm:spPr/>
      <dgm:t>
        <a:bodyPr/>
        <a:lstStyle/>
        <a:p>
          <a:pPr rtl="1"/>
          <a:endParaRPr lang="he-IL"/>
        </a:p>
      </dgm:t>
    </dgm:pt>
    <dgm:pt modelId="{69849706-C462-4266-905A-C770EFD16872}" type="sibTrans" cxnId="{DCBD4A9B-D49E-4A71-A095-8E3C3A8185AC}">
      <dgm:prSet/>
      <dgm:spPr/>
      <dgm:t>
        <a:bodyPr/>
        <a:lstStyle/>
        <a:p>
          <a:pPr rtl="1"/>
          <a:endParaRPr lang="he-IL"/>
        </a:p>
      </dgm:t>
    </dgm:pt>
    <dgm:pt modelId="{14711593-7EFC-4BC8-99B9-83133BD11372}" type="pres">
      <dgm:prSet presAssocID="{F47EFEF8-97CA-44CB-8953-5E99F2C5B69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DA81EC2-8504-4725-B876-089C9DECE166}" type="pres">
      <dgm:prSet presAssocID="{F47EFEF8-97CA-44CB-8953-5E99F2C5B69F}" presName="ribbon" presStyleLbl="node1" presStyleIdx="0" presStyleCnt="1" custLinFactY="-100000" custLinFactNeighborX="26617" custLinFactNeighborY="-117375"/>
      <dgm:spPr/>
    </dgm:pt>
    <dgm:pt modelId="{3B6D5231-E846-4193-B9F3-EFAC5046EFE4}" type="pres">
      <dgm:prSet presAssocID="{F47EFEF8-97CA-44CB-8953-5E99F2C5B69F}" presName="leftArrowText" presStyleLbl="node1" presStyleIdx="0" presStyleCnt="1" custLinFactNeighborX="1058" custLinFactNeighborY="945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A4D31ED-BA2B-44B2-8AF9-29536891A060}" type="pres">
      <dgm:prSet presAssocID="{F47EFEF8-97CA-44CB-8953-5E99F2C5B69F}" presName="rightArrowText" presStyleLbl="node1" presStyleIdx="0" presStyleCnt="1" custLinFactNeighborX="5695" custLinFactNeighborY="317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74C9CF7-F27A-4498-A347-5FB3E94838C6}" type="presOf" srcId="{F47EFEF8-97CA-44CB-8953-5E99F2C5B69F}" destId="{14711593-7EFC-4BC8-99B9-83133BD11372}" srcOrd="0" destOrd="0" presId="urn:microsoft.com/office/officeart/2005/8/layout/arrow6"/>
    <dgm:cxn modelId="{A50FABE6-766B-460D-A54C-66F2329AED5F}" type="presOf" srcId="{C21F92F2-03D2-4EAB-B845-CB3E0A49B30D}" destId="{3B6D5231-E846-4193-B9F3-EFAC5046EFE4}" srcOrd="0" destOrd="0" presId="urn:microsoft.com/office/officeart/2005/8/layout/arrow6"/>
    <dgm:cxn modelId="{A2CD516D-B454-4EBF-8734-5986DC95D3C0}" type="presOf" srcId="{A2CCB891-F17B-4993-8323-B91D374D839E}" destId="{FA4D31ED-BA2B-44B2-8AF9-29536891A060}" srcOrd="0" destOrd="0" presId="urn:microsoft.com/office/officeart/2005/8/layout/arrow6"/>
    <dgm:cxn modelId="{DCBD4A9B-D49E-4A71-A095-8E3C3A8185AC}" srcId="{F47EFEF8-97CA-44CB-8953-5E99F2C5B69F}" destId="{A2CCB891-F17B-4993-8323-B91D374D839E}" srcOrd="1" destOrd="0" parTransId="{3957FD99-BA32-4D4E-992F-230C49A825A9}" sibTransId="{69849706-C462-4266-905A-C770EFD16872}"/>
    <dgm:cxn modelId="{F7467DE8-CEA5-4B1A-9AC0-D06C937E1660}" srcId="{F47EFEF8-97CA-44CB-8953-5E99F2C5B69F}" destId="{C21F92F2-03D2-4EAB-B845-CB3E0A49B30D}" srcOrd="0" destOrd="0" parTransId="{D75A33BA-8595-4CFD-8BC0-05B9337109C8}" sibTransId="{7E559AD8-94C3-45FB-9C9D-A50E402353D2}"/>
    <dgm:cxn modelId="{859B8378-2B66-4AA7-B389-155FA0CF5CE8}" type="presParOf" srcId="{14711593-7EFC-4BC8-99B9-83133BD11372}" destId="{5DA81EC2-8504-4725-B876-089C9DECE166}" srcOrd="0" destOrd="0" presId="urn:microsoft.com/office/officeart/2005/8/layout/arrow6"/>
    <dgm:cxn modelId="{F21EF122-98C0-45E1-96A0-635ED2345B1F}" type="presParOf" srcId="{14711593-7EFC-4BC8-99B9-83133BD11372}" destId="{3B6D5231-E846-4193-B9F3-EFAC5046EFE4}" srcOrd="1" destOrd="0" presId="urn:microsoft.com/office/officeart/2005/8/layout/arrow6"/>
    <dgm:cxn modelId="{60C81F4B-E0D1-428A-8364-6ACD052DFEA0}" type="presParOf" srcId="{14711593-7EFC-4BC8-99B9-83133BD11372}" destId="{FA4D31ED-BA2B-44B2-8AF9-29536891A06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7EFEF8-97CA-44CB-8953-5E99F2C5B69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21F92F2-03D2-4EAB-B845-CB3E0A49B30D}">
      <dgm:prSet phldrT="[Text]"/>
      <dgm:spPr>
        <a:ln w="3175">
          <a:solidFill>
            <a:schemeClr val="accent1"/>
          </a:solidFill>
        </a:ln>
        <a:effectLst>
          <a:glow rad="127000">
            <a:srgbClr val="0000FF"/>
          </a:glow>
        </a:effectLst>
      </dgm:spPr>
      <dgm:t>
        <a:bodyPr/>
        <a:lstStyle/>
        <a:p>
          <a:pPr rtl="1"/>
          <a:r>
            <a:rPr lang="en-US" dirty="0" smtClean="0">
              <a:solidFill>
                <a:schemeClr val="tx1"/>
              </a:solidFill>
            </a:rPr>
            <a:t>events</a:t>
          </a:r>
          <a:endParaRPr lang="he-IL" dirty="0">
            <a:solidFill>
              <a:schemeClr val="tx1"/>
            </a:solidFill>
          </a:endParaRPr>
        </a:p>
      </dgm:t>
    </dgm:pt>
    <dgm:pt modelId="{D75A33BA-8595-4CFD-8BC0-05B9337109C8}" type="parTrans" cxnId="{F7467DE8-CEA5-4B1A-9AC0-D06C937E1660}">
      <dgm:prSet/>
      <dgm:spPr/>
      <dgm:t>
        <a:bodyPr/>
        <a:lstStyle/>
        <a:p>
          <a:pPr rtl="1"/>
          <a:endParaRPr lang="he-IL"/>
        </a:p>
      </dgm:t>
    </dgm:pt>
    <dgm:pt modelId="{7E559AD8-94C3-45FB-9C9D-A50E402353D2}" type="sibTrans" cxnId="{F7467DE8-CEA5-4B1A-9AC0-D06C937E1660}">
      <dgm:prSet/>
      <dgm:spPr/>
      <dgm:t>
        <a:bodyPr/>
        <a:lstStyle/>
        <a:p>
          <a:pPr rtl="1"/>
          <a:endParaRPr lang="he-IL"/>
        </a:p>
      </dgm:t>
    </dgm:pt>
    <dgm:pt modelId="{A2CCB891-F17B-4993-8323-B91D374D839E}">
      <dgm:prSet phldrT="[Text]"/>
      <dgm:spPr/>
      <dgm:t>
        <a:bodyPr/>
        <a:lstStyle/>
        <a:p>
          <a:pPr rtl="1"/>
          <a:r>
            <a:rPr lang="en-US" dirty="0" smtClean="0">
              <a:solidFill>
                <a:schemeClr val="tx1"/>
              </a:solidFill>
            </a:rPr>
            <a:t>Commands </a:t>
          </a:r>
          <a:endParaRPr lang="he-IL" dirty="0">
            <a:solidFill>
              <a:schemeClr val="tx1"/>
            </a:solidFill>
          </a:endParaRPr>
        </a:p>
      </dgm:t>
    </dgm:pt>
    <dgm:pt modelId="{3957FD99-BA32-4D4E-992F-230C49A825A9}" type="parTrans" cxnId="{DCBD4A9B-D49E-4A71-A095-8E3C3A8185AC}">
      <dgm:prSet/>
      <dgm:spPr/>
      <dgm:t>
        <a:bodyPr/>
        <a:lstStyle/>
        <a:p>
          <a:pPr rtl="1"/>
          <a:endParaRPr lang="he-IL"/>
        </a:p>
      </dgm:t>
    </dgm:pt>
    <dgm:pt modelId="{69849706-C462-4266-905A-C770EFD16872}" type="sibTrans" cxnId="{DCBD4A9B-D49E-4A71-A095-8E3C3A8185AC}">
      <dgm:prSet/>
      <dgm:spPr/>
      <dgm:t>
        <a:bodyPr/>
        <a:lstStyle/>
        <a:p>
          <a:pPr rtl="1"/>
          <a:endParaRPr lang="he-IL"/>
        </a:p>
      </dgm:t>
    </dgm:pt>
    <dgm:pt modelId="{14711593-7EFC-4BC8-99B9-83133BD11372}" type="pres">
      <dgm:prSet presAssocID="{F47EFEF8-97CA-44CB-8953-5E99F2C5B69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DA81EC2-8504-4725-B876-089C9DECE166}" type="pres">
      <dgm:prSet presAssocID="{F47EFEF8-97CA-44CB-8953-5E99F2C5B69F}" presName="ribbon" presStyleLbl="node1" presStyleIdx="0" presStyleCnt="1" custLinFactY="-100000" custLinFactNeighborX="26617" custLinFactNeighborY="-117375"/>
      <dgm:spPr/>
    </dgm:pt>
    <dgm:pt modelId="{3B6D5231-E846-4193-B9F3-EFAC5046EFE4}" type="pres">
      <dgm:prSet presAssocID="{F47EFEF8-97CA-44CB-8953-5E99F2C5B69F}" presName="leftArrowText" presStyleLbl="node1" presStyleIdx="0" presStyleCnt="1" custLinFactNeighborX="1058" custLinFactNeighborY="945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A4D31ED-BA2B-44B2-8AF9-29536891A060}" type="pres">
      <dgm:prSet presAssocID="{F47EFEF8-97CA-44CB-8953-5E99F2C5B69F}" presName="rightArrowText" presStyleLbl="node1" presStyleIdx="0" presStyleCnt="1" custLinFactNeighborX="5695" custLinFactNeighborY="317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45E1B45-94C0-47D2-A5C0-7E1B2C58DC59}" type="presOf" srcId="{F47EFEF8-97CA-44CB-8953-5E99F2C5B69F}" destId="{14711593-7EFC-4BC8-99B9-83133BD11372}" srcOrd="0" destOrd="0" presId="urn:microsoft.com/office/officeart/2005/8/layout/arrow6"/>
    <dgm:cxn modelId="{AACB9A72-AA82-4FF0-BC22-1C7B0EC012EF}" type="presOf" srcId="{C21F92F2-03D2-4EAB-B845-CB3E0A49B30D}" destId="{3B6D5231-E846-4193-B9F3-EFAC5046EFE4}" srcOrd="0" destOrd="0" presId="urn:microsoft.com/office/officeart/2005/8/layout/arrow6"/>
    <dgm:cxn modelId="{BCC8D2D6-6EEA-46CD-949C-099853BB5C3C}" type="presOf" srcId="{A2CCB891-F17B-4993-8323-B91D374D839E}" destId="{FA4D31ED-BA2B-44B2-8AF9-29536891A060}" srcOrd="0" destOrd="0" presId="urn:microsoft.com/office/officeart/2005/8/layout/arrow6"/>
    <dgm:cxn modelId="{DCBD4A9B-D49E-4A71-A095-8E3C3A8185AC}" srcId="{F47EFEF8-97CA-44CB-8953-5E99F2C5B69F}" destId="{A2CCB891-F17B-4993-8323-B91D374D839E}" srcOrd="1" destOrd="0" parTransId="{3957FD99-BA32-4D4E-992F-230C49A825A9}" sibTransId="{69849706-C462-4266-905A-C770EFD16872}"/>
    <dgm:cxn modelId="{F7467DE8-CEA5-4B1A-9AC0-D06C937E1660}" srcId="{F47EFEF8-97CA-44CB-8953-5E99F2C5B69F}" destId="{C21F92F2-03D2-4EAB-B845-CB3E0A49B30D}" srcOrd="0" destOrd="0" parTransId="{D75A33BA-8595-4CFD-8BC0-05B9337109C8}" sibTransId="{7E559AD8-94C3-45FB-9C9D-A50E402353D2}"/>
    <dgm:cxn modelId="{84453BC0-D366-4E3F-B38A-A6F3318023C5}" type="presParOf" srcId="{14711593-7EFC-4BC8-99B9-83133BD11372}" destId="{5DA81EC2-8504-4725-B876-089C9DECE166}" srcOrd="0" destOrd="0" presId="urn:microsoft.com/office/officeart/2005/8/layout/arrow6"/>
    <dgm:cxn modelId="{9AA7E13A-2452-4921-BA4B-7A8A3537FC0D}" type="presParOf" srcId="{14711593-7EFC-4BC8-99B9-83133BD11372}" destId="{3B6D5231-E846-4193-B9F3-EFAC5046EFE4}" srcOrd="1" destOrd="0" presId="urn:microsoft.com/office/officeart/2005/8/layout/arrow6"/>
    <dgm:cxn modelId="{15EDE7FB-9C82-4083-A237-7CD22C092D20}" type="presParOf" srcId="{14711593-7EFC-4BC8-99B9-83133BD11372}" destId="{FA4D31ED-BA2B-44B2-8AF9-29536891A06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81EC2-8504-4725-B876-089C9DECE166}">
      <dsp:nvSpPr>
        <dsp:cNvPr id="0" name=""/>
        <dsp:cNvSpPr/>
      </dsp:nvSpPr>
      <dsp:spPr>
        <a:xfrm>
          <a:off x="70364" y="0"/>
          <a:ext cx="1811735" cy="724694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D5231-E846-4193-B9F3-EFAC5046EFE4}">
      <dsp:nvSpPr>
        <dsp:cNvPr id="0" name=""/>
        <dsp:cNvSpPr/>
      </dsp:nvSpPr>
      <dsp:spPr>
        <a:xfrm>
          <a:off x="258915" y="160392"/>
          <a:ext cx="597872" cy="355100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glow rad="127000">
            <a:srgbClr val="0000FF"/>
          </a:glo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810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events</a:t>
          </a:r>
          <a:endParaRPr lang="he-IL" sz="1000" kern="1200" dirty="0">
            <a:solidFill>
              <a:schemeClr val="tx1"/>
            </a:solidFill>
          </a:endParaRPr>
        </a:p>
      </dsp:txBody>
      <dsp:txXfrm>
        <a:off x="258915" y="160392"/>
        <a:ext cx="597872" cy="355100"/>
      </dsp:txXfrm>
    </dsp:sp>
    <dsp:sp modelId="{FA4D31ED-BA2B-44B2-8AF9-29536891A060}">
      <dsp:nvSpPr>
        <dsp:cNvPr id="0" name=""/>
        <dsp:cNvSpPr/>
      </dsp:nvSpPr>
      <dsp:spPr>
        <a:xfrm>
          <a:off x="981289" y="254036"/>
          <a:ext cx="706576" cy="3551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810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Commands </a:t>
          </a:r>
          <a:endParaRPr lang="he-IL" sz="1000" kern="1200" dirty="0">
            <a:solidFill>
              <a:schemeClr val="tx1"/>
            </a:solidFill>
          </a:endParaRPr>
        </a:p>
      </dsp:txBody>
      <dsp:txXfrm>
        <a:off x="981289" y="254036"/>
        <a:ext cx="706576" cy="355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81EC2-8504-4725-B876-089C9DECE166}">
      <dsp:nvSpPr>
        <dsp:cNvPr id="0" name=""/>
        <dsp:cNvSpPr/>
      </dsp:nvSpPr>
      <dsp:spPr>
        <a:xfrm>
          <a:off x="70364" y="0"/>
          <a:ext cx="1811735" cy="724694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D5231-E846-4193-B9F3-EFAC5046EFE4}">
      <dsp:nvSpPr>
        <dsp:cNvPr id="0" name=""/>
        <dsp:cNvSpPr/>
      </dsp:nvSpPr>
      <dsp:spPr>
        <a:xfrm>
          <a:off x="258915" y="160392"/>
          <a:ext cx="597872" cy="355100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glow rad="127000">
            <a:srgbClr val="0000FF"/>
          </a:glo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810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events</a:t>
          </a:r>
          <a:endParaRPr lang="he-IL" sz="1000" kern="1200" dirty="0">
            <a:solidFill>
              <a:schemeClr val="tx1"/>
            </a:solidFill>
          </a:endParaRPr>
        </a:p>
      </dsp:txBody>
      <dsp:txXfrm>
        <a:off x="258915" y="160392"/>
        <a:ext cx="597872" cy="355100"/>
      </dsp:txXfrm>
    </dsp:sp>
    <dsp:sp modelId="{FA4D31ED-BA2B-44B2-8AF9-29536891A060}">
      <dsp:nvSpPr>
        <dsp:cNvPr id="0" name=""/>
        <dsp:cNvSpPr/>
      </dsp:nvSpPr>
      <dsp:spPr>
        <a:xfrm>
          <a:off x="981289" y="254036"/>
          <a:ext cx="706576" cy="3551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810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Commands </a:t>
          </a:r>
          <a:endParaRPr lang="he-IL" sz="1000" kern="1200" dirty="0">
            <a:solidFill>
              <a:schemeClr val="tx1"/>
            </a:solidFill>
          </a:endParaRPr>
        </a:p>
      </dsp:txBody>
      <dsp:txXfrm>
        <a:off x="981289" y="254036"/>
        <a:ext cx="706576" cy="355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43568" y="199653"/>
            <a:ext cx="2434945" cy="31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>
            <a:lvl1pPr defTabSz="9510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04" y="199653"/>
            <a:ext cx="2436603" cy="31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>
            <a:lvl1pPr algn="r" defTabSz="9510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800"/>
            <a:ext cx="3078513" cy="5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b" anchorCtr="0" compatLnSpc="1">
            <a:prstTxWarp prst="textNoShape">
              <a:avLst/>
            </a:prstTxWarp>
          </a:bodyPr>
          <a:lstStyle>
            <a:lvl1pPr defTabSz="9510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04" y="9720800"/>
            <a:ext cx="3078513" cy="5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b" anchorCtr="0" compatLnSpc="1">
            <a:prstTxWarp prst="textNoShape">
              <a:avLst/>
            </a:prstTxWarp>
          </a:bodyPr>
          <a:lstStyle>
            <a:lvl1pPr algn="r" defTabSz="9510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830E0B-E499-4F81-B3B5-AA30635DB9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41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5006" y="199653"/>
            <a:ext cx="2733507" cy="31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>
            <a:lvl1pPr defTabSz="9510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62" y="199653"/>
            <a:ext cx="2733507" cy="31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>
            <a:lvl1pPr algn="r" defTabSz="9510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17" y="4860401"/>
            <a:ext cx="5682643" cy="460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800"/>
            <a:ext cx="3078513" cy="5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b" anchorCtr="0" compatLnSpc="1">
            <a:prstTxWarp prst="textNoShape">
              <a:avLst/>
            </a:prstTxWarp>
          </a:bodyPr>
          <a:lstStyle>
            <a:lvl1pPr defTabSz="9510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04" y="9720800"/>
            <a:ext cx="3078513" cy="5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3" tIns="47527" rIns="95053" bIns="47527" numCol="1" anchor="b" anchorCtr="0" compatLnSpc="1">
            <a:prstTxWarp prst="textNoShape">
              <a:avLst/>
            </a:prstTxWarp>
          </a:bodyPr>
          <a:lstStyle>
            <a:lvl1pPr algn="r" defTabSz="951066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482888-A0B3-411D-AFBF-EDEEF83C31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058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068" indent="-296180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720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607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495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383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0271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4159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8046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BAFD287-B44B-41CB-8CB0-588D3DD9BA4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9688" cy="3838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068" indent="-296180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720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607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495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383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0271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4159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8046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1855E09-21E4-47A6-B890-ACA1E6187859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4022304" y="9720800"/>
            <a:ext cx="3078513" cy="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4" tIns="47532" rIns="95064" bIns="47532" anchor="b"/>
          <a:lstStyle>
            <a:lvl1pPr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824E277-7C1B-4705-887D-B1B7DF8E2F63}" type="slidenum">
              <a:rPr lang="en-GB" sz="1200"/>
              <a:pPr algn="r" eaLnBrk="1" hangingPunct="1"/>
              <a:t>2</a:t>
            </a:fld>
            <a:endParaRPr lang="en-GB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9938"/>
            <a:ext cx="5111750" cy="3833812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17" y="4858765"/>
            <a:ext cx="5682643" cy="46051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4" tIns="47532" rIns="95064" bIns="4753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068" indent="-296180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720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607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495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383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0271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4159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8046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1855E09-21E4-47A6-B890-ACA1E6187859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4022304" y="9720800"/>
            <a:ext cx="3078513" cy="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4" tIns="47532" rIns="95064" bIns="47532" anchor="b"/>
          <a:lstStyle>
            <a:lvl1pPr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824E277-7C1B-4705-887D-B1B7DF8E2F63}" type="slidenum">
              <a:rPr lang="en-GB" sz="1200"/>
              <a:pPr algn="r" eaLnBrk="1" hangingPunct="1"/>
              <a:t>3</a:t>
            </a:fld>
            <a:endParaRPr lang="en-GB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9938"/>
            <a:ext cx="5111750" cy="3833812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17" y="4858765"/>
            <a:ext cx="5682643" cy="46051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4" tIns="47532" rIns="95064" bIns="4753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068" indent="-296180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720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607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495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383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0271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4159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8046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1855E09-21E4-47A6-B890-ACA1E6187859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4022304" y="9720800"/>
            <a:ext cx="3078513" cy="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4" tIns="47532" rIns="95064" bIns="47532" anchor="b"/>
          <a:lstStyle>
            <a:lvl1pPr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824E277-7C1B-4705-887D-B1B7DF8E2F63}" type="slidenum">
              <a:rPr lang="en-GB" sz="1200"/>
              <a:pPr algn="r" eaLnBrk="1" hangingPunct="1"/>
              <a:t>4</a:t>
            </a:fld>
            <a:endParaRPr lang="en-GB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9938"/>
            <a:ext cx="5111750" cy="3833812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17" y="4858765"/>
            <a:ext cx="5682643" cy="46051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4" tIns="47532" rIns="95064" bIns="4753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068" indent="-296180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720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607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495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383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0271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4159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8046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1855E09-21E4-47A6-B890-ACA1E6187859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4022304" y="9720800"/>
            <a:ext cx="3078513" cy="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4" tIns="47532" rIns="95064" bIns="47532" anchor="b"/>
          <a:lstStyle>
            <a:lvl1pPr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824E277-7C1B-4705-887D-B1B7DF8E2F63}" type="slidenum">
              <a:rPr lang="en-GB" sz="1200"/>
              <a:pPr algn="r" eaLnBrk="1" hangingPunct="1"/>
              <a:t>5</a:t>
            </a:fld>
            <a:endParaRPr lang="en-GB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9938"/>
            <a:ext cx="5111750" cy="3833812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17" y="4858765"/>
            <a:ext cx="5682643" cy="46051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4" tIns="47532" rIns="95064" bIns="4753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70068" indent="-296180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84720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58607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32495" indent="-236944" defTabSz="951066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06383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0271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54159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28046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A1D74FE-A316-4172-959C-66501D97F3F3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539750" y="6640513"/>
            <a:ext cx="3933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700" dirty="0" smtClean="0"/>
              <a:t>Dr. Nissim Zur  © all </a:t>
            </a:r>
            <a:r>
              <a:rPr lang="en-GB" sz="700" dirty="0"/>
              <a:t>rights reserved</a:t>
            </a:r>
            <a:r>
              <a:rPr lang="en-GB" sz="700" dirty="0" smtClean="0"/>
              <a:t>. nissim@</a:t>
            </a:r>
            <a:r>
              <a:rPr lang="he-IL" sz="700" dirty="0" smtClean="0"/>
              <a:t>telnt</a:t>
            </a:r>
            <a:r>
              <a:rPr lang="en-GB" sz="700" dirty="0" smtClean="0"/>
              <a:t>.com</a:t>
            </a:r>
            <a:endParaRPr lang="en-GB" sz="700" dirty="0"/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 flipV="1">
            <a:off x="3890963" y="2636838"/>
            <a:ext cx="4651375" cy="17462"/>
          </a:xfrm>
          <a:prstGeom prst="rect">
            <a:avLst/>
          </a:prstGeom>
          <a:gradFill rotWithShape="1">
            <a:gsLst>
              <a:gs pos="0">
                <a:srgbClr val="156DAF"/>
              </a:gs>
              <a:gs pos="100000">
                <a:srgbClr val="0A3251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91630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406057" y="596998"/>
            <a:ext cx="294978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rtl="0"/>
            <a:r>
              <a:rPr lang="en-US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Artificial Intelligence IoT Solutions</a:t>
            </a:r>
            <a:endParaRPr lang="en-US" sz="14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" y="79571"/>
            <a:ext cx="1282046" cy="103485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406057" y="97687"/>
            <a:ext cx="11578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rtl="0"/>
            <a:r>
              <a:rPr lang="en-US" sz="3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TelnT</a:t>
            </a:r>
            <a:endParaRPr lang="en-US" sz="3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32588" y="1096963"/>
            <a:ext cx="2087562" cy="50292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68313" y="1096963"/>
            <a:ext cx="6111875" cy="50292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61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13" y="1096963"/>
            <a:ext cx="8351837" cy="31591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468313" y="1628775"/>
            <a:ext cx="8351837" cy="4497388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724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5899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98925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19638" y="1628775"/>
            <a:ext cx="41005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5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1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9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903" y="79571"/>
            <a:ext cx="1282046" cy="103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2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13510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96229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090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351837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text</a:t>
            </a:r>
          </a:p>
          <a:p>
            <a:pPr lvl="1"/>
            <a:r>
              <a:rPr lang="en-GB" smtClean="0"/>
              <a:t>Second level (tab once)</a:t>
            </a:r>
          </a:p>
          <a:p>
            <a:pPr lvl="2"/>
            <a:r>
              <a:rPr lang="en-GB" smtClean="0"/>
              <a:t>Third level (tab twice)</a:t>
            </a:r>
          </a:p>
          <a:p>
            <a:pPr lvl="3"/>
            <a:r>
              <a:rPr lang="en-GB" smtClean="0"/>
              <a:t>Minor Text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96963"/>
            <a:ext cx="83518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0" y="1484313"/>
            <a:ext cx="9180513" cy="0"/>
          </a:xfrm>
          <a:prstGeom prst="line">
            <a:avLst/>
          </a:prstGeom>
          <a:noFill/>
          <a:ln w="31750">
            <a:solidFill>
              <a:srgbClr val="10529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39750" y="6640513"/>
            <a:ext cx="3933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700" dirty="0"/>
              <a:t>© </a:t>
            </a:r>
            <a:r>
              <a:rPr lang="en-GB" sz="700" dirty="0" smtClean="0"/>
              <a:t>TelnT  </a:t>
            </a:r>
            <a:r>
              <a:rPr lang="en-GB" sz="700" dirty="0"/>
              <a:t>All rights reserved. 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8245475" y="6524625"/>
            <a:ext cx="719138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fld id="{36EC295F-1D77-48A7-B0A1-D0B9CFB9CD94}" type="slidenum">
              <a:rPr lang="en-GB" sz="800" smtClean="0"/>
              <a:pPr algn="r"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t>‹#›</a:t>
            </a:fld>
            <a:endParaRPr lang="en-GB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n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issim@teln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png"/><Relationship Id="rId1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png"/><Relationship Id="rId1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diagramColors" Target="../diagrams/colors2.xml"/><Relationship Id="rId4" Type="http://schemas.openxmlformats.org/officeDocument/2006/relationships/diagramData" Target="../diagrams/data1.xml"/><Relationship Id="rId9" Type="http://schemas.openxmlformats.org/officeDocument/2006/relationships/hyperlink" Target="https://goo.gl/SWT7Au" TargetMode="Externa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s://goo.gl/SWT7A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allto:nissim.tes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nissim@telnt.com?subject=from%20PPT" TargetMode="External"/><Relationship Id="rId4" Type="http://schemas.openxmlformats.org/officeDocument/2006/relationships/hyperlink" Target="http://www.teln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16330" y="1463040"/>
            <a:ext cx="6808470" cy="1579245"/>
          </a:xfrm>
          <a:noFill/>
        </p:spPr>
        <p:txBody>
          <a:bodyPr/>
          <a:lstStyle/>
          <a:p>
            <a:pPr algn="ctr"/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US" sz="2400" dirty="0">
                <a:solidFill>
                  <a:srgbClr val="067AFA"/>
                </a:solidFill>
              </a:rPr>
              <a:t/>
            </a:r>
            <a:br>
              <a:rPr lang="en-US" sz="2400" dirty="0">
                <a:solidFill>
                  <a:srgbClr val="067AFA"/>
                </a:solidFill>
              </a:rPr>
            </a:br>
            <a:r>
              <a:rPr lang="en-US" sz="2400" b="1" dirty="0">
                <a:solidFill>
                  <a:srgbClr val="067AFA"/>
                </a:solidFill>
              </a:rPr>
              <a:t>	</a:t>
            </a:r>
            <a:r>
              <a:rPr lang="en-US" sz="2400" b="1" dirty="0" smtClean="0">
                <a:solidFill>
                  <a:srgbClr val="067AFA"/>
                </a:solidFill>
              </a:rPr>
              <a:t>Activation method of </a:t>
            </a:r>
            <a:r>
              <a:rPr lang="en-US" sz="2400" b="1" dirty="0">
                <a:solidFill>
                  <a:srgbClr val="067AFA"/>
                </a:solidFill>
              </a:rPr>
              <a:t>smart phone </a:t>
            </a:r>
            <a:r>
              <a:rPr lang="en-US" sz="2400" b="1" dirty="0" smtClean="0">
                <a:solidFill>
                  <a:srgbClr val="067AFA"/>
                </a:solidFill>
              </a:rPr>
              <a:t>alarm  </a:t>
            </a:r>
            <a:r>
              <a:rPr lang="en-US" sz="2400" b="1" dirty="0">
                <a:solidFill>
                  <a:srgbClr val="067AFA"/>
                </a:solidFill>
              </a:rPr>
              <a:t>on attempt to open door or windows</a:t>
            </a:r>
            <a:r>
              <a:rPr lang="en-US" sz="2400" b="1" dirty="0" smtClean="0">
                <a:solidFill>
                  <a:srgbClr val="067AFA"/>
                </a:solidFill>
              </a:rPr>
              <a:t/>
            </a:r>
            <a:br>
              <a:rPr lang="en-US" sz="2400" b="1" dirty="0" smtClean="0">
                <a:solidFill>
                  <a:srgbClr val="067AFA"/>
                </a:solidFill>
              </a:rPr>
            </a:br>
            <a:r>
              <a:rPr lang="en-US" sz="1600" b="1" dirty="0" smtClean="0">
                <a:solidFill>
                  <a:srgbClr val="067AFA"/>
                </a:solidFill>
              </a:rPr>
              <a:t>wireless Artificial Intelligence IoT </a:t>
            </a:r>
            <a:r>
              <a:rPr lang="en-US" sz="1600" b="1" dirty="0">
                <a:solidFill>
                  <a:srgbClr val="067AFA"/>
                </a:solidFill>
              </a:rPr>
              <a:t>Solutions </a:t>
            </a:r>
            <a:r>
              <a:rPr lang="en-US" sz="1600" b="1" dirty="0" smtClean="0">
                <a:solidFill>
                  <a:srgbClr val="067AFA"/>
                </a:solidFill>
              </a:rPr>
              <a:t/>
            </a:r>
            <a:br>
              <a:rPr lang="en-US" sz="1600" b="1" dirty="0" smtClean="0">
                <a:solidFill>
                  <a:srgbClr val="067AFA"/>
                </a:solidFill>
              </a:rPr>
            </a:br>
            <a:r>
              <a:rPr lang="en-US" sz="1600" b="1" dirty="0" smtClean="0">
                <a:solidFill>
                  <a:srgbClr val="067AFA"/>
                </a:solidFill>
              </a:rPr>
              <a:t>for </a:t>
            </a:r>
            <a:r>
              <a:rPr lang="en-US" sz="1600" b="1" dirty="0">
                <a:solidFill>
                  <a:srgbClr val="067AFA"/>
                </a:solidFill>
              </a:rPr>
              <a:t>Health and </a:t>
            </a:r>
            <a:r>
              <a:rPr lang="en-US" sz="1600" b="1" dirty="0" smtClean="0">
                <a:solidFill>
                  <a:srgbClr val="067AFA"/>
                </a:solidFill>
              </a:rPr>
              <a:t>Wellness</a:t>
            </a:r>
            <a:br>
              <a:rPr lang="en-US" sz="1600" b="1" dirty="0" smtClean="0">
                <a:solidFill>
                  <a:srgbClr val="067AFA"/>
                </a:solidFill>
              </a:rPr>
            </a:br>
            <a:r>
              <a:rPr lang="en-US" sz="1600" b="1" dirty="0" smtClean="0">
                <a:solidFill>
                  <a:srgbClr val="067AFA"/>
                </a:solidFill>
              </a:rPr>
              <a:t>by: Dr. Nissim Zur</a:t>
            </a:r>
            <a:br>
              <a:rPr lang="en-US" sz="1600" b="1" dirty="0" smtClean="0">
                <a:solidFill>
                  <a:srgbClr val="067AFA"/>
                </a:solidFill>
              </a:rPr>
            </a:br>
            <a:r>
              <a:rPr lang="he-IL" sz="1400" dirty="0" err="1" smtClean="0">
                <a:solidFill>
                  <a:srgbClr val="067AFA"/>
                </a:solidFill>
                <a:hlinkClick r:id="rId3"/>
              </a:rPr>
              <a:t>www</a:t>
            </a:r>
            <a:r>
              <a:rPr lang="he-IL" sz="1400" dirty="0" smtClean="0">
                <a:solidFill>
                  <a:srgbClr val="067AFA"/>
                </a:solidFill>
                <a:hlinkClick r:id="rId3"/>
              </a:rPr>
              <a:t>.</a:t>
            </a:r>
            <a:r>
              <a:rPr lang="en-US" sz="1400" dirty="0" smtClean="0">
                <a:solidFill>
                  <a:srgbClr val="067AFA"/>
                </a:solidFill>
                <a:hlinkClick r:id="rId3"/>
              </a:rPr>
              <a:t>T</a:t>
            </a:r>
            <a:r>
              <a:rPr lang="he-IL" sz="1400" dirty="0" err="1" smtClean="0">
                <a:solidFill>
                  <a:srgbClr val="067AFA"/>
                </a:solidFill>
                <a:hlinkClick r:id="rId3"/>
              </a:rPr>
              <a:t>eln</a:t>
            </a:r>
            <a:r>
              <a:rPr lang="en-US" sz="1400" dirty="0" smtClean="0">
                <a:solidFill>
                  <a:srgbClr val="067AFA"/>
                </a:solidFill>
                <a:hlinkClick r:id="rId3"/>
              </a:rPr>
              <a:t>T</a:t>
            </a:r>
            <a:r>
              <a:rPr lang="he-IL" sz="1400" dirty="0" smtClean="0">
                <a:solidFill>
                  <a:srgbClr val="067AFA"/>
                </a:solidFill>
                <a:hlinkClick r:id="rId3"/>
              </a:rPr>
              <a:t>.</a:t>
            </a:r>
            <a:r>
              <a:rPr lang="he-IL" sz="1400" dirty="0" err="1" smtClean="0">
                <a:solidFill>
                  <a:srgbClr val="067AFA"/>
                </a:solidFill>
                <a:hlinkClick r:id="rId3"/>
              </a:rPr>
              <a:t>com</a:t>
            </a:r>
            <a:r>
              <a:rPr lang="he-IL" sz="1400" b="1" dirty="0" smtClean="0">
                <a:solidFill>
                  <a:srgbClr val="067AFA"/>
                </a:solidFill>
              </a:rPr>
              <a:t/>
            </a:r>
            <a:br>
              <a:rPr lang="he-IL" sz="1400" b="1" dirty="0" smtClean="0">
                <a:solidFill>
                  <a:srgbClr val="067AFA"/>
                </a:solidFill>
              </a:rPr>
            </a:br>
            <a:r>
              <a:rPr lang="he-IL" sz="1400" dirty="0" smtClean="0">
                <a:solidFill>
                  <a:srgbClr val="067AFA"/>
                </a:solidFill>
                <a:hlinkClick r:id="rId4"/>
              </a:rPr>
              <a:t>nissim@telnt.com</a:t>
            </a:r>
            <a:r>
              <a:rPr lang="he-IL" sz="2400" b="1" dirty="0" smtClean="0">
                <a:solidFill>
                  <a:srgbClr val="067AFA"/>
                </a:solidFill>
              </a:rPr>
              <a:t/>
            </a:r>
            <a:br>
              <a:rPr lang="he-IL" sz="2400" b="1" dirty="0" smtClean="0">
                <a:solidFill>
                  <a:srgbClr val="067AFA"/>
                </a:solidFill>
              </a:rPr>
            </a:br>
            <a:r>
              <a:rPr lang="he-IL" sz="2400" b="1" dirty="0"/>
              <a:t/>
            </a:r>
            <a:br>
              <a:rPr lang="he-IL" sz="2400" b="1" dirty="0"/>
            </a:b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160838" y="2708275"/>
            <a:ext cx="53641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228600" y="1752600"/>
            <a:ext cx="7711546" cy="5668963"/>
            <a:chOff x="4886325" y="1504950"/>
            <a:chExt cx="6677403" cy="5353050"/>
          </a:xfrm>
        </p:grpSpPr>
        <p:pic>
          <p:nvPicPr>
            <p:cNvPr id="4105" name="Picture 33" descr="Y:\CSR\csr presentation development\BlueCore Player\pane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5" y="1504950"/>
              <a:ext cx="3884651" cy="535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1030"/>
            <p:cNvSpPr txBox="1">
              <a:spLocks noChangeArrowheads="1"/>
            </p:cNvSpPr>
            <p:nvPr/>
          </p:nvSpPr>
          <p:spPr bwMode="auto">
            <a:xfrm>
              <a:off x="8770976" y="5350908"/>
              <a:ext cx="27927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</a:rPr>
                <a:t>Technologies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 Box 1030"/>
            <p:cNvSpPr txBox="1">
              <a:spLocks noChangeArrowheads="1"/>
            </p:cNvSpPr>
            <p:nvPr/>
          </p:nvSpPr>
          <p:spPr bwMode="auto">
            <a:xfrm>
              <a:off x="5302252" y="5422294"/>
              <a:ext cx="2289147" cy="55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200" b="1" dirty="0" smtClean="0">
                  <a:solidFill>
                    <a:schemeClr val="bg1"/>
                  </a:solidFill>
                </a:rPr>
                <a:t>The problem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4507706" y="1380324"/>
            <a:ext cx="4486275" cy="6156610"/>
            <a:chOff x="4886325" y="1504950"/>
            <a:chExt cx="3884651" cy="5353050"/>
          </a:xfrm>
        </p:grpSpPr>
        <p:pic>
          <p:nvPicPr>
            <p:cNvPr id="4103" name="Picture 33" descr="Y:\CSR\csr presentation development\BlueCore Player\pane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6325" y="1504950"/>
              <a:ext cx="3884651" cy="535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Text Box 1030"/>
            <p:cNvSpPr txBox="1">
              <a:spLocks noChangeArrowheads="1"/>
            </p:cNvSpPr>
            <p:nvPr/>
          </p:nvSpPr>
          <p:spPr bwMode="auto">
            <a:xfrm>
              <a:off x="5266494" y="5455109"/>
              <a:ext cx="2307192" cy="552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74453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445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3200" b="1" dirty="0" smtClean="0">
                  <a:solidFill>
                    <a:schemeClr val="bg1"/>
                  </a:solidFill>
                </a:rPr>
                <a:t>The Solution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מלבן 44"/>
          <p:cNvSpPr/>
          <p:nvPr/>
        </p:nvSpPr>
        <p:spPr>
          <a:xfrm>
            <a:off x="4507706" y="1387982"/>
            <a:ext cx="4071938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TelnT’s alarm invention Solution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 eaLnBrk="1" hangingPunct="1">
              <a:buFont typeface="+mj-lt"/>
              <a:buAutoNum type="arabicPeriod"/>
              <a:defRPr/>
            </a:pPr>
            <a:endParaRPr 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מלבן 44"/>
          <p:cNvSpPr/>
          <p:nvPr/>
        </p:nvSpPr>
        <p:spPr>
          <a:xfrm>
            <a:off x="435768" y="1892561"/>
            <a:ext cx="4071938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 smtClean="0"/>
              <a:t>Home </a:t>
            </a:r>
            <a:r>
              <a:rPr lang="en-US" sz="1100" dirty="0"/>
              <a:t>and office alarm </a:t>
            </a:r>
            <a:r>
              <a:rPr lang="en-US" sz="1100" dirty="0" smtClean="0"/>
              <a:t>systems </a:t>
            </a:r>
            <a:r>
              <a:rPr lang="en-US" sz="1100" dirty="0"/>
              <a:t>are based on </a:t>
            </a:r>
            <a:r>
              <a:rPr lang="en-US" sz="1100" dirty="0" smtClean="0"/>
              <a:t>call </a:t>
            </a:r>
            <a:r>
              <a:rPr lang="en-US" sz="1100" dirty="0"/>
              <a:t>center service company </a:t>
            </a:r>
            <a:r>
              <a:rPr lang="en-US" sz="1100" dirty="0"/>
              <a:t>that </a:t>
            </a:r>
            <a:r>
              <a:rPr lang="en-US" sz="1100" dirty="0" smtClean="0"/>
              <a:t>charges monthly </a:t>
            </a:r>
            <a:r>
              <a:rPr lang="en-US" sz="1100" dirty="0"/>
              <a:t>fees.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/>
              <a:t>R</a:t>
            </a:r>
            <a:r>
              <a:rPr lang="en-US" sz="1100" dirty="0" smtClean="0"/>
              <a:t>oom </a:t>
            </a:r>
            <a:r>
              <a:rPr lang="en-US" sz="1100" dirty="0"/>
              <a:t>alarm </a:t>
            </a:r>
            <a:r>
              <a:rPr lang="en-US" sz="1100" dirty="0" smtClean="0"/>
              <a:t>systems send </a:t>
            </a:r>
            <a:r>
              <a:rPr lang="en-US" sz="1100" dirty="0"/>
              <a:t>an alarm when the intruder </a:t>
            </a:r>
            <a:r>
              <a:rPr lang="en-US" sz="1100" dirty="0" smtClean="0"/>
              <a:t>is already in </a:t>
            </a:r>
            <a:r>
              <a:rPr lang="en-US" sz="1100" dirty="0"/>
              <a:t>the house and may exit before police </a:t>
            </a:r>
            <a:r>
              <a:rPr lang="en-US" sz="1100" dirty="0" smtClean="0"/>
              <a:t>arrives.</a:t>
            </a:r>
            <a:endParaRPr lang="en-US" sz="1100" dirty="0"/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/>
              <a:t>Alarm sensor in the room </a:t>
            </a:r>
            <a:r>
              <a:rPr lang="en-US" sz="1100" dirty="0" smtClean="0"/>
              <a:t>is based </a:t>
            </a:r>
            <a:r>
              <a:rPr lang="en-US" sz="1100" dirty="0"/>
              <a:t>on Infra-Red, PIR </a:t>
            </a:r>
            <a:r>
              <a:rPr lang="en-US" sz="1100" dirty="0" smtClean="0"/>
              <a:t>body "heat</a:t>
            </a:r>
            <a:r>
              <a:rPr lang="en-US" sz="1100" dirty="0"/>
              <a:t>" </a:t>
            </a:r>
            <a:r>
              <a:rPr lang="en-US" sz="1100" dirty="0" smtClean="0"/>
              <a:t>movement, sends </a:t>
            </a:r>
            <a:r>
              <a:rPr lang="en-US" sz="1100" dirty="0"/>
              <a:t>a lot of false alarm due to </a:t>
            </a:r>
            <a:r>
              <a:rPr lang="en-US" sz="1100" dirty="0" smtClean="0"/>
              <a:t>sun heat </a:t>
            </a:r>
            <a:r>
              <a:rPr lang="en-US" sz="1100" dirty="0"/>
              <a:t>and pets movement.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/>
              <a:t>Cost of installation per alarm device node is </a:t>
            </a:r>
            <a:r>
              <a:rPr lang="en-US" sz="1100" dirty="0" smtClean="0"/>
              <a:t>high.</a:t>
            </a:r>
            <a:endParaRPr lang="en-US" sz="1100" dirty="0"/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/>
              <a:t>Cost of alarm devices is high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/>
              <a:t>Needs to install </a:t>
            </a:r>
            <a:r>
              <a:rPr lang="en-US" sz="1100" dirty="0" smtClean="0"/>
              <a:t>central </a:t>
            </a:r>
            <a:r>
              <a:rPr lang="en-US" sz="1100" dirty="0"/>
              <a:t>alarm </a:t>
            </a:r>
            <a:r>
              <a:rPr lang="en-US" sz="1100" dirty="0" smtClean="0"/>
              <a:t>box.</a:t>
            </a:r>
            <a:endParaRPr lang="en-US" sz="1100" dirty="0"/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/>
              <a:t>Some </a:t>
            </a:r>
            <a:r>
              <a:rPr lang="en-US" sz="1100" dirty="0" smtClean="0"/>
              <a:t>alarms </a:t>
            </a:r>
            <a:r>
              <a:rPr lang="en-US" sz="1100" dirty="0"/>
              <a:t>need an excavation in the walls to pass alarm </a:t>
            </a:r>
            <a:r>
              <a:rPr lang="en-US" sz="1100" dirty="0" smtClean="0"/>
              <a:t>wires. </a:t>
            </a:r>
            <a:endParaRPr lang="en-US" sz="1100" dirty="0"/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/>
              <a:t>No alert </a:t>
            </a:r>
            <a:r>
              <a:rPr lang="en-US" sz="1100" dirty="0" smtClean="0"/>
              <a:t>is generated </a:t>
            </a:r>
            <a:r>
              <a:rPr lang="en-US" sz="1100" dirty="0"/>
              <a:t>on attempt to intrude the </a:t>
            </a:r>
            <a:r>
              <a:rPr lang="en-US" sz="1100" dirty="0" smtClean="0"/>
              <a:t>house.</a:t>
            </a:r>
            <a:endParaRPr lang="en-US" sz="1100" dirty="0"/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/>
              <a:t>No self-insulation by end </a:t>
            </a:r>
            <a:r>
              <a:rPr lang="en-US" sz="1100" dirty="0" smtClean="0"/>
              <a:t>user.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 smtClean="0"/>
              <a:t>No immediate end user </a:t>
            </a:r>
            <a:r>
              <a:rPr lang="en-US" sz="1100" dirty="0" smtClean="0"/>
              <a:t>alert.</a:t>
            </a:r>
            <a:endParaRPr lang="en-US" sz="1100" dirty="0"/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endParaRPr lang="en-US" sz="1600" dirty="0"/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endParaRPr lang="en-US" sz="1600" dirty="0" smtClean="0"/>
          </a:p>
        </p:txBody>
      </p:sp>
      <p:sp>
        <p:nvSpPr>
          <p:cNvPr id="11" name="מלבן 44"/>
          <p:cNvSpPr/>
          <p:nvPr/>
        </p:nvSpPr>
        <p:spPr>
          <a:xfrm>
            <a:off x="572355" y="1380324"/>
            <a:ext cx="3798764" cy="376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eaLnBrk="1" hangingPunct="1">
              <a:lnSpc>
                <a:spcPct val="150000"/>
              </a:lnSpc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The problem with </a:t>
            </a:r>
            <a:r>
              <a:rPr lang="en-US" sz="1400" dirty="0" smtClean="0">
                <a:solidFill>
                  <a:srgbClr val="FF0000"/>
                </a:solidFill>
              </a:rPr>
              <a:t>“OLD” alarm </a:t>
            </a:r>
            <a:r>
              <a:rPr lang="en-US" sz="1400" dirty="0" smtClean="0">
                <a:solidFill>
                  <a:srgbClr val="FF0000"/>
                </a:solidFill>
              </a:rPr>
              <a:t>systems today</a:t>
            </a:r>
            <a:endParaRPr lang="en-US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מלבן 44"/>
          <p:cNvSpPr/>
          <p:nvPr/>
        </p:nvSpPr>
        <p:spPr>
          <a:xfrm>
            <a:off x="4922043" y="1841989"/>
            <a:ext cx="4071938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 smtClean="0"/>
              <a:t>Smart </a:t>
            </a:r>
            <a:r>
              <a:rPr lang="en-US" sz="1100" dirty="0" smtClean="0"/>
              <a:t>House Internet </a:t>
            </a:r>
            <a:r>
              <a:rPr lang="en-US" sz="1100" dirty="0" smtClean="0"/>
              <a:t>of </a:t>
            </a:r>
            <a:r>
              <a:rPr lang="en-US" sz="1100" dirty="0" smtClean="0"/>
              <a:t>Things</a:t>
            </a:r>
            <a:r>
              <a:rPr lang="en-US" sz="1100" dirty="0" smtClean="0"/>
              <a:t>(“IoT”) device.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 smtClean="0"/>
              <a:t>No </a:t>
            </a:r>
            <a:r>
              <a:rPr lang="en-US" sz="1100" dirty="0" smtClean="0"/>
              <a:t>call center service </a:t>
            </a:r>
            <a:r>
              <a:rPr lang="en-US" sz="1100" dirty="0"/>
              <a:t>company </a:t>
            </a:r>
            <a:r>
              <a:rPr lang="en-US" sz="1100" dirty="0" smtClean="0"/>
              <a:t>needed.  </a:t>
            </a:r>
            <a:endParaRPr lang="en-US" sz="1100" dirty="0"/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 smtClean="0"/>
              <a:t>The Alarm has Artificial </a:t>
            </a:r>
            <a:r>
              <a:rPr lang="en-US" sz="1100" dirty="0" smtClean="0"/>
              <a:t>Intelligence </a:t>
            </a:r>
            <a:r>
              <a:rPr lang="en-US" sz="1100" dirty="0" smtClean="0"/>
              <a:t>detects any </a:t>
            </a:r>
            <a:r>
              <a:rPr lang="en-US" sz="1100" dirty="0" smtClean="0"/>
              <a:t>attempt to enter </a:t>
            </a:r>
            <a:r>
              <a:rPr lang="en-US" sz="1100" dirty="0" smtClean="0"/>
              <a:t>from </a:t>
            </a:r>
            <a:r>
              <a:rPr lang="en-US" sz="1100" dirty="0" smtClean="0"/>
              <a:t>windows and doors. </a:t>
            </a:r>
            <a:r>
              <a:rPr lang="en-US" sz="1100" dirty="0"/>
              <a:t>C</a:t>
            </a:r>
            <a:r>
              <a:rPr lang="en-US" sz="1100" dirty="0" smtClean="0"/>
              <a:t>alling </a:t>
            </a:r>
            <a:r>
              <a:rPr lang="en-US" sz="1100" dirty="0"/>
              <a:t>police </a:t>
            </a:r>
            <a:r>
              <a:rPr lang="en-US" sz="1100" dirty="0" smtClean="0"/>
              <a:t>or activate sound alarm can </a:t>
            </a:r>
            <a:r>
              <a:rPr lang="en-US" sz="1100" dirty="0" smtClean="0"/>
              <a:t>be done </a:t>
            </a:r>
            <a:r>
              <a:rPr lang="en-US" sz="1100" dirty="0" smtClean="0"/>
              <a:t>before intruder </a:t>
            </a:r>
            <a:r>
              <a:rPr lang="en-US" sz="1100" dirty="0" smtClean="0"/>
              <a:t>enters </a:t>
            </a:r>
            <a:r>
              <a:rPr lang="en-US" sz="1100" dirty="0" smtClean="0"/>
              <a:t>inside the house.</a:t>
            </a:r>
            <a:endParaRPr lang="en-US" sz="1100" dirty="0"/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 smtClean="0"/>
              <a:t>The Alarm sensor is installed </a:t>
            </a:r>
            <a:r>
              <a:rPr lang="en-US" sz="1100" dirty="0" smtClean="0"/>
              <a:t>on windows and doors. Based on Smart Artificial Intelligence 3D movement detection.  No false alarm. No heat detection.  </a:t>
            </a:r>
            <a:endParaRPr lang="en-US" sz="1100" dirty="0"/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 smtClean="0"/>
              <a:t>Cost </a:t>
            </a:r>
            <a:r>
              <a:rPr lang="en-US" sz="1100" dirty="0"/>
              <a:t>of installation per alarm device node is </a:t>
            </a:r>
            <a:r>
              <a:rPr lang="en-US" sz="1100" dirty="0" smtClean="0"/>
              <a:t>very low. 1.5 USD cost of production. </a:t>
            </a:r>
            <a:endParaRPr lang="en-US" sz="1100" dirty="0"/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 smtClean="0"/>
              <a:t>No </a:t>
            </a:r>
            <a:r>
              <a:rPr lang="en-US" sz="1100" dirty="0" smtClean="0"/>
              <a:t>need </a:t>
            </a:r>
            <a:r>
              <a:rPr lang="en-US" sz="1100" dirty="0"/>
              <a:t>to install </a:t>
            </a:r>
            <a:r>
              <a:rPr lang="en-US" sz="1100" dirty="0" smtClean="0"/>
              <a:t>central alarm box.</a:t>
            </a:r>
            <a:endParaRPr lang="en-US" sz="1100" dirty="0"/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 smtClean="0"/>
              <a:t>Alarm </a:t>
            </a:r>
            <a:r>
              <a:rPr lang="en-US" sz="1100" dirty="0" smtClean="0"/>
              <a:t>based only on wireless Wi-Fi + Bluetooth low energy (BLE). NO </a:t>
            </a:r>
            <a:r>
              <a:rPr lang="en-US" sz="1100" dirty="0" smtClean="0"/>
              <a:t>need to </a:t>
            </a:r>
            <a:r>
              <a:rPr lang="en-US" sz="1100" dirty="0" smtClean="0"/>
              <a:t>make </a:t>
            </a:r>
            <a:r>
              <a:rPr lang="en-US" sz="1100" dirty="0" smtClean="0"/>
              <a:t>excavation </a:t>
            </a:r>
            <a:r>
              <a:rPr lang="en-US" sz="1100" dirty="0"/>
              <a:t>in the </a:t>
            </a:r>
            <a:r>
              <a:rPr lang="en-US" sz="1100" dirty="0" smtClean="0"/>
              <a:t>walls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 smtClean="0"/>
              <a:t>Alert  is generated </a:t>
            </a:r>
            <a:r>
              <a:rPr lang="en-US" sz="1100" dirty="0" smtClean="0"/>
              <a:t>and </a:t>
            </a:r>
            <a:r>
              <a:rPr lang="en-US" sz="1100" dirty="0" smtClean="0"/>
              <a:t>sent </a:t>
            </a:r>
            <a:r>
              <a:rPr lang="en-US" sz="1100" dirty="0" smtClean="0"/>
              <a:t>to </a:t>
            </a:r>
            <a:r>
              <a:rPr lang="en-US" sz="1100" dirty="0" smtClean="0"/>
              <a:t>user’s </a:t>
            </a:r>
            <a:r>
              <a:rPr lang="en-US" sz="1100" dirty="0" smtClean="0"/>
              <a:t>smart phone  </a:t>
            </a:r>
            <a:r>
              <a:rPr lang="en-US" sz="1100" dirty="0"/>
              <a:t>on attempt to intrude the house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/>
              <a:t>20 sec </a:t>
            </a:r>
            <a:r>
              <a:rPr lang="en-US" sz="1100" dirty="0" smtClean="0"/>
              <a:t>installation by </a:t>
            </a:r>
            <a:r>
              <a:rPr lang="en-US" sz="1100" dirty="0"/>
              <a:t>end </a:t>
            </a:r>
            <a:r>
              <a:rPr lang="en-US" sz="1100" dirty="0" smtClean="0"/>
              <a:t>user.  </a:t>
            </a:r>
            <a:r>
              <a:rPr lang="en-US" sz="1100" dirty="0"/>
              <a:t>Just pill </a:t>
            </a:r>
            <a:r>
              <a:rPr lang="en-US" sz="1100" dirty="0" smtClean="0"/>
              <a:t>sticker cover and attach </a:t>
            </a:r>
            <a:r>
              <a:rPr lang="en-US" sz="1100" dirty="0"/>
              <a:t>to any door and windows.</a:t>
            </a:r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100" dirty="0" smtClean="0"/>
              <a:t>Immediate alert </a:t>
            </a:r>
            <a:r>
              <a:rPr lang="en-US" sz="1100" dirty="0" smtClean="0"/>
              <a:t> to end user’s </a:t>
            </a:r>
            <a:r>
              <a:rPr lang="en-US" sz="1100" dirty="0" smtClean="0"/>
              <a:t>smart phone.</a:t>
            </a:r>
            <a:endParaRPr lang="en-US" sz="1100" dirty="0"/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endParaRPr lang="en-US" sz="1600" dirty="0"/>
          </a:p>
          <a:p>
            <a:pPr marL="342900" indent="-342900" eaLnBrk="1" hangingPunct="1">
              <a:spcAft>
                <a:spcPts val="600"/>
              </a:spcAft>
              <a:buFont typeface="+mj-lt"/>
              <a:buAutoNum type="arabicPeriod"/>
              <a:defRPr/>
            </a:pPr>
            <a:endParaRPr lang="en-US" sz="1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33" descr="Y:\CSR\csr presentation development\BlueCore Player\pan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1768475"/>
            <a:ext cx="896112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24576" y="1021556"/>
            <a:ext cx="35019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Old alarm system </a:t>
            </a:r>
            <a:r>
              <a:rPr lang="en-US" dirty="0" smtClean="0"/>
              <a:t>architecture</a:t>
            </a:r>
            <a:endParaRPr lang="he-IL" dirty="0"/>
          </a:p>
        </p:txBody>
      </p:sp>
      <p:pic>
        <p:nvPicPr>
          <p:cNvPr id="1028" name="Picture 4" descr="http://zicom.com/care/template/images/intrudar-ala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1817944"/>
            <a:ext cx="7383780" cy="437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33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33" descr="Y:\CSR\csr presentation development\BlueCore Player\pan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1768475"/>
            <a:ext cx="896112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786314843"/>
              </p:ext>
            </p:extLst>
          </p:nvPr>
        </p:nvGraphicFramePr>
        <p:xfrm>
          <a:off x="5023526" y="3243977"/>
          <a:ext cx="1882099" cy="724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מלבן 44"/>
          <p:cNvSpPr/>
          <p:nvPr/>
        </p:nvSpPr>
        <p:spPr>
          <a:xfrm>
            <a:off x="2278380" y="1777789"/>
            <a:ext cx="313177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TelnT’s alarm device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" y="1021556"/>
            <a:ext cx="789404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/>
              <a:t>Method to activate smart phone alarm on attempt to open door or </a:t>
            </a:r>
            <a:r>
              <a:rPr lang="en-US" sz="1400" b="1" dirty="0" smtClean="0"/>
              <a:t>windows. See </a:t>
            </a:r>
            <a:r>
              <a:rPr lang="en-US" sz="1400" b="1" dirty="0">
                <a:solidFill>
                  <a:srgbClr val="FF0000"/>
                </a:solidFill>
                <a:latin typeface="+mn-lt"/>
                <a:cs typeface="Times New Roman" pitchFamily="18" charset="0"/>
                <a:hlinkClick r:id="rId9"/>
              </a:rPr>
              <a:t>patent</a:t>
            </a:r>
            <a:endParaRPr lang="he-IL" sz="14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12" y="1602006"/>
            <a:ext cx="1144984" cy="107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183" y="1577140"/>
            <a:ext cx="1091455" cy="1574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292" y="4702016"/>
            <a:ext cx="1310040" cy="149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1" y="2677324"/>
            <a:ext cx="2124479" cy="1791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85" y="3151432"/>
            <a:ext cx="1144096" cy="70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773" y="3255926"/>
            <a:ext cx="1347030" cy="1347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58911696"/>
              </p:ext>
            </p:extLst>
          </p:nvPr>
        </p:nvGraphicFramePr>
        <p:xfrm>
          <a:off x="1985051" y="3105150"/>
          <a:ext cx="1882099" cy="724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0" name="מלבן 44"/>
          <p:cNvSpPr/>
          <p:nvPr/>
        </p:nvSpPr>
        <p:spPr>
          <a:xfrm>
            <a:off x="606604" y="4730162"/>
            <a:ext cx="6276192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TelnT’s alarm device detects proximity to the end user phone  to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automatically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active / deactivate the alarm.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alarm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device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can also send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events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on temperature changes as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case of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fire.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51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33" descr="Y:\CSR\csr presentation development\BlueCore Player\pan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1768475"/>
            <a:ext cx="896112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10325" y="958835"/>
            <a:ext cx="7204035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b="1" dirty="0"/>
              <a:t>Method </a:t>
            </a:r>
            <a:r>
              <a:rPr lang="en-US" sz="1400" b="1" dirty="0" smtClean="0"/>
              <a:t>of activating </a:t>
            </a:r>
            <a:r>
              <a:rPr lang="en-US" sz="1400" b="1" dirty="0"/>
              <a:t>smart phone alarm </a:t>
            </a:r>
            <a:r>
              <a:rPr lang="en-US" sz="1400" b="1" dirty="0" smtClean="0"/>
              <a:t>on case of an </a:t>
            </a:r>
            <a:r>
              <a:rPr lang="en-US" sz="1400" b="1" dirty="0"/>
              <a:t>attempt to open door or </a:t>
            </a:r>
            <a:r>
              <a:rPr lang="en-US" sz="1400" b="1" dirty="0" smtClean="0"/>
              <a:t>windows.</a:t>
            </a:r>
            <a:br>
              <a:rPr lang="en-US" sz="1400" b="1" dirty="0" smtClean="0"/>
            </a:br>
            <a:r>
              <a:rPr lang="en-US" sz="1400" b="1" dirty="0" smtClean="0"/>
              <a:t>See </a:t>
            </a:r>
            <a:r>
              <a:rPr lang="en-US" sz="1400" b="1" dirty="0">
                <a:solidFill>
                  <a:srgbClr val="FF0000"/>
                </a:solidFill>
                <a:cs typeface="Times New Roman" pitchFamily="18" charset="0"/>
                <a:hlinkClick r:id="rId4"/>
              </a:rPr>
              <a:t>patent</a:t>
            </a:r>
            <a:endParaRPr lang="he-IL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" y="1592633"/>
            <a:ext cx="5659081" cy="322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7332" y="4822083"/>
            <a:ext cx="689504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/>
              <a:t>TelnT  Alarm system Eliminates </a:t>
            </a:r>
            <a:r>
              <a:rPr lang="en-US" sz="1400" dirty="0"/>
              <a:t>the </a:t>
            </a:r>
            <a:r>
              <a:rPr lang="en-US" sz="1400" dirty="0" smtClean="0"/>
              <a:t>need of all of </a:t>
            </a:r>
            <a:r>
              <a:rPr lang="en-US" sz="1400" dirty="0" smtClean="0"/>
              <a:t>the </a:t>
            </a:r>
            <a:r>
              <a:rPr lang="en-US" sz="1400" dirty="0" smtClean="0"/>
              <a:t>old alarm system </a:t>
            </a:r>
            <a:r>
              <a:rPr lang="en-US" sz="1400" dirty="0" smtClean="0"/>
              <a:t>units.</a:t>
            </a:r>
            <a:endParaRPr lang="en-US" sz="1400" dirty="0" smtClean="0"/>
          </a:p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TelnT  Alarm system </a:t>
            </a:r>
            <a:r>
              <a:rPr lang="en-US" sz="1400" dirty="0" smtClean="0"/>
              <a:t>can be attached to any object, not just </a:t>
            </a:r>
            <a:r>
              <a:rPr lang="en-US" sz="1400" dirty="0" smtClean="0"/>
              <a:t>to doors </a:t>
            </a:r>
            <a:r>
              <a:rPr lang="en-US" sz="1400" dirty="0" smtClean="0"/>
              <a:t>and windows.</a:t>
            </a:r>
          </a:p>
          <a:p>
            <a:r>
              <a:rPr lang="en-US" sz="1400" dirty="0" smtClean="0"/>
              <a:t>It’s unique </a:t>
            </a:r>
            <a:r>
              <a:rPr lang="en-US" sz="1400" dirty="0" smtClean="0"/>
              <a:t>Artificial Intelligence </a:t>
            </a:r>
            <a:r>
              <a:rPr lang="en-US" sz="1400" dirty="0" smtClean="0"/>
              <a:t>algorithm </a:t>
            </a:r>
            <a:r>
              <a:rPr lang="en-US" sz="1400" dirty="0" smtClean="0"/>
              <a:t>will </a:t>
            </a:r>
            <a:r>
              <a:rPr lang="en-US" sz="1400" dirty="0" smtClean="0"/>
              <a:t>become a base </a:t>
            </a:r>
            <a:r>
              <a:rPr lang="en-US" sz="1400" dirty="0" smtClean="0"/>
              <a:t>for </a:t>
            </a:r>
            <a:r>
              <a:rPr lang="en-US" sz="1400" dirty="0" smtClean="0"/>
              <a:t>future </a:t>
            </a:r>
            <a:r>
              <a:rPr lang="en-US" sz="1400" dirty="0" smtClean="0"/>
              <a:t>alarm system </a:t>
            </a:r>
            <a:r>
              <a:rPr lang="en-US" sz="1400" dirty="0" smtClean="0"/>
              <a:t>in Smart Homes.  </a:t>
            </a:r>
            <a:endParaRPr lang="en-US" sz="1400" dirty="0" smtClean="0"/>
          </a:p>
          <a:p>
            <a:pPr algn="just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71706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643438" y="5928360"/>
            <a:ext cx="4932362" cy="5770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9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Skype: </a:t>
            </a:r>
            <a:r>
              <a:rPr lang="en-US" dirty="0">
                <a:latin typeface="+mj-lt"/>
                <a:cs typeface="Times New Roman" pitchFamily="18" charset="0"/>
                <a:hlinkClick r:id="rId3"/>
              </a:rPr>
              <a:t>nissim.test</a:t>
            </a:r>
            <a:endParaRPr lang="en-US" dirty="0">
              <a:latin typeface="+mj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GB" sz="9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21116" y="823594"/>
            <a:ext cx="6931025" cy="35702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TelnT CEO: Dr. Nissim Zur  nissim@TelnT.com TEL: +972-54-4500635 (Israel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TelnT  focuses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unique owned Artificial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Intelligence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algorithms patented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Potentially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able 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replace old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alarm system. </a:t>
            </a:r>
          </a:p>
          <a:p>
            <a:pPr eaLnBrk="1" hangingPunct="1">
              <a:defRPr/>
            </a:pP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 1.5 USD per unit, 10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 installation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Zero competitors on the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TelnT  alarm device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far (20-6-2017).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patents, of which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were granted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already. 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Company value 100M USD, looking for 15M USD investment for expansion and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wide marketing</a:t>
            </a:r>
          </a:p>
          <a:p>
            <a:pPr eaLnBrk="1" hangingPunct="1">
              <a:defRPr/>
            </a:pP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he-IL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he-IL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TelnT</a:t>
            </a:r>
            <a:r>
              <a:rPr lang="he-IL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he-IL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com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e-IL" sz="2400" dirty="0">
                <a:solidFill>
                  <a:srgbClr val="067AFA"/>
                </a:solidFill>
                <a:hlinkClick r:id="rId5"/>
              </a:rPr>
              <a:t>nissim@telnt.com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-415027-FR-1">
  <a:themeElements>
    <a:clrScheme name="CB-415027-FR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B-415027-FR-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B-415027-FR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-415027-FR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-415027-FR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-415027-FR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-415027-FR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-415027-FR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65453</TotalTime>
  <Words>500</Words>
  <Application>Microsoft Office PowerPoint</Application>
  <PresentationFormat>‫הצגה על המסך (4:3)</PresentationFormat>
  <Paragraphs>61</Paragraphs>
  <Slides>6</Slides>
  <Notes>6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7" baseType="lpstr">
      <vt:lpstr>CB-415027-FR-1</vt:lpstr>
      <vt:lpstr>    Activation method of smart phone alarm  on attempt to open door or windows wireless Artificial Intelligence IoT Solutions  for Health and Wellness by: Dr. Nissim Zur www.TelnT.com nissim@telnt.com   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CSR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BlueCore Player</dc:title>
  <dc:subject>Cons - mini SBU</dc:subject>
  <dc:creator>Karen Parnell</dc:creator>
  <cp:lastModifiedBy>Gila Zur</cp:lastModifiedBy>
  <cp:revision>1644</cp:revision>
  <cp:lastPrinted>2017-06-21T05:26:17Z</cp:lastPrinted>
  <dcterms:created xsi:type="dcterms:W3CDTF">2006-01-20T14:50:25Z</dcterms:created>
  <dcterms:modified xsi:type="dcterms:W3CDTF">2017-08-03T14:49:02Z</dcterms:modified>
</cp:coreProperties>
</file>